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63" r:id="rId6"/>
    <p:sldId id="264" r:id="rId7"/>
    <p:sldId id="259" r:id="rId8"/>
    <p:sldId id="261" r:id="rId9"/>
    <p:sldId id="262" r:id="rId10"/>
    <p:sldId id="265" r:id="rId11"/>
    <p:sldId id="266" r:id="rId12"/>
    <p:sldId id="267" r:id="rId13"/>
    <p:sldId id="274" r:id="rId14"/>
    <p:sldId id="275" r:id="rId15"/>
    <p:sldId id="272" r:id="rId16"/>
    <p:sldId id="276" r:id="rId17"/>
    <p:sldId id="277" r:id="rId18"/>
    <p:sldId id="278" r:id="rId19"/>
    <p:sldId id="268" r:id="rId20"/>
    <p:sldId id="273" r:id="rId21"/>
    <p:sldId id="269" r:id="rId22"/>
    <p:sldId id="271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409" autoAdjust="0"/>
  </p:normalViewPr>
  <p:slideViewPr>
    <p:cSldViewPr>
      <p:cViewPr varScale="1">
        <p:scale>
          <a:sx n="80" d="100"/>
          <a:sy n="80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AA466A-9540-4534-8648-CA24B8CC65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67A973-A5EB-4C23-8E68-D2DBE3DB1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7/7e/Trevi_Fountain,_Rome,_Italy_2_-_May_2007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a/af/Peter_Paul_Rubens_-_The_Adoration_of_the_Magi_-_WGA2024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f/f7/Caravaggio_-_Martirio_di_San_Pietro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f/f7/Aeneas'_Flight_from_Troy_by_Federico_Barocci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Louis XIV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Peace of Utrecht (1713)</a:t>
            </a:r>
          </a:p>
          <a:p>
            <a:pPr lvl="1"/>
            <a:r>
              <a:rPr lang="en-US" dirty="0" smtClean="0"/>
              <a:t>Ends War of Spanish Succession (1701-1714)</a:t>
            </a:r>
          </a:p>
          <a:p>
            <a:pPr lvl="2"/>
            <a:r>
              <a:rPr lang="en-US" dirty="0" smtClean="0"/>
              <a:t>Grand Alliance Vs France for control of Spanish Empire</a:t>
            </a:r>
          </a:p>
          <a:p>
            <a:pPr lvl="2"/>
            <a:r>
              <a:rPr lang="en-US" dirty="0" smtClean="0"/>
              <a:t>Louis’ grandson takes Spanish throne, Promise to never unite</a:t>
            </a:r>
          </a:p>
          <a:p>
            <a:pPr lvl="1"/>
            <a:r>
              <a:rPr lang="en-US" dirty="0" smtClean="0"/>
              <a:t>Peace represents idea of “Balance of Power”</a:t>
            </a:r>
          </a:p>
          <a:p>
            <a:pPr lvl="1"/>
            <a:r>
              <a:rPr lang="en-US" dirty="0" smtClean="0"/>
              <a:t>France gets Alsace, English get parts of Canada, slave trade, </a:t>
            </a:r>
            <a:r>
              <a:rPr lang="en-US" dirty="0" err="1" smtClean="0"/>
              <a:t>Gibralter</a:t>
            </a:r>
            <a:r>
              <a:rPr lang="en-US" dirty="0" smtClean="0"/>
              <a:t>, Austria gets Belgium, Prussia created</a:t>
            </a:r>
          </a:p>
          <a:p>
            <a:r>
              <a:rPr lang="en-US" dirty="0" smtClean="0"/>
              <a:t>Numerous wars leave treasury depleted</a:t>
            </a:r>
          </a:p>
          <a:p>
            <a:r>
              <a:rPr lang="en-US" dirty="0" smtClean="0"/>
              <a:t>France is most powerful, populous nation in W.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Absolutism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Baroque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Ornate, Over the Top, gaudy</a:t>
            </a:r>
          </a:p>
          <a:p>
            <a:pPr lvl="1"/>
            <a:r>
              <a:rPr lang="en-US" dirty="0" smtClean="0"/>
              <a:t>Vivid Colors, bold use of light and </a:t>
            </a:r>
            <a:r>
              <a:rPr lang="en-US" dirty="0" smtClean="0"/>
              <a:t>shadow</a:t>
            </a:r>
          </a:p>
          <a:p>
            <a:pPr lvl="2"/>
            <a:r>
              <a:rPr lang="en-US" dirty="0" smtClean="0"/>
              <a:t>Rather than focus on lines</a:t>
            </a:r>
          </a:p>
          <a:p>
            <a:pPr lvl="1"/>
            <a:r>
              <a:rPr lang="en-US" dirty="0" smtClean="0"/>
              <a:t>Dynamic more important than detail</a:t>
            </a:r>
            <a:endParaRPr lang="en-US" dirty="0" smtClean="0"/>
          </a:p>
          <a:p>
            <a:r>
              <a:rPr lang="en-US" dirty="0" smtClean="0"/>
              <a:t>Meant to inspire </a:t>
            </a:r>
            <a:r>
              <a:rPr lang="en-US" dirty="0" smtClean="0"/>
              <a:t>awe, overwhelm the viewer</a:t>
            </a:r>
          </a:p>
          <a:p>
            <a:pPr lvl="1"/>
            <a:r>
              <a:rPr lang="en-US" dirty="0" smtClean="0"/>
              <a:t>With grandeur and emotion</a:t>
            </a:r>
            <a:endParaRPr lang="en-US" dirty="0" smtClean="0"/>
          </a:p>
          <a:p>
            <a:r>
              <a:rPr lang="en-US" dirty="0" smtClean="0"/>
              <a:t>Used by the Catholic Church </a:t>
            </a:r>
            <a:r>
              <a:rPr lang="en-US" dirty="0" smtClean="0"/>
              <a:t>as part of </a:t>
            </a:r>
            <a:r>
              <a:rPr lang="en-US" dirty="0" smtClean="0"/>
              <a:t>the Counter-Reformation</a:t>
            </a:r>
          </a:p>
          <a:p>
            <a:r>
              <a:rPr lang="en-US" dirty="0" smtClean="0"/>
              <a:t>Used by Absolutists to express their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Ecstasy of St Teresa</a:t>
            </a:r>
            <a:r>
              <a:rPr lang="en-US" dirty="0" smtClean="0"/>
              <a:t>, Bernini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upload.wikimedia.org/wikipedia/commons/3/3e/Estasi_di_Santa_Te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726" y="1447800"/>
            <a:ext cx="3601294" cy="5410200"/>
          </a:xfrm>
          <a:prstGeom prst="rect">
            <a:avLst/>
          </a:prstGeom>
          <a:noFill/>
        </p:spPr>
      </p:pic>
      <p:pic>
        <p:nvPicPr>
          <p:cNvPr id="26628" name="Picture 4" descr="http://www.agoscentobelli.com/_images/stoscul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911" y="1676400"/>
            <a:ext cx="446809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Colonnade at St. Peters, Bernini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thumb/d/d6/St_Peter's_Square,_Vatican_City_-_April_2007.jpg/800px-St_Peter's_Square,_Vatican_City_-_April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2600"/>
            <a:ext cx="909647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6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Peter’s High Altar, Bernini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s.nationalgeographic.com/wpf/media-live/photos/000/088/cache/pope-st-peters_8847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5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File:Trevi Fountain, Rome, Italy 2 - May 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069379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Palace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linkparis.com/images/versailles-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12"/>
            <a:ext cx="9144000" cy="51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1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Schonnbrunn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chonbrunn Pa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6852"/>
            <a:ext cx="6636719" cy="53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7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Peter’s Winter Palace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usica-amata.co.uk/photos/Winter%20Palace/winter_palac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36735"/>
            <a:ext cx="6781800" cy="55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25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Adoration </a:t>
            </a:r>
            <a:r>
              <a:rPr lang="en-US" dirty="0" smtClean="0"/>
              <a:t>by Peter Paul Rubens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48394" y="1600200"/>
            <a:ext cx="4717653" cy="4495800"/>
          </a:xfrm>
        </p:spPr>
        <p:txBody>
          <a:bodyPr/>
          <a:lstStyle/>
          <a:p>
            <a:r>
              <a:rPr lang="en-US" dirty="0" smtClean="0"/>
              <a:t>Animated figures</a:t>
            </a:r>
          </a:p>
          <a:p>
            <a:r>
              <a:rPr lang="en-US" dirty="0" smtClean="0"/>
              <a:t>Color</a:t>
            </a:r>
            <a:endParaRPr lang="en-US" dirty="0"/>
          </a:p>
        </p:txBody>
      </p:sp>
      <p:pic>
        <p:nvPicPr>
          <p:cNvPr id="25602" name="Picture 2" descr="File:Peter Paul Rubens - The Adoration of the Magi - WGA202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04839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Rise and Fall of Spain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Crucifixion of St Peter</a:t>
            </a:r>
            <a:r>
              <a:rPr lang="en-US" dirty="0" smtClean="0"/>
              <a:t>, Caravaggio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495800"/>
          </a:xfrm>
        </p:spPr>
        <p:txBody>
          <a:bodyPr/>
          <a:lstStyle/>
          <a:p>
            <a:r>
              <a:rPr lang="en-US" dirty="0" smtClean="0"/>
              <a:t>Emotional</a:t>
            </a:r>
          </a:p>
          <a:p>
            <a:r>
              <a:rPr lang="en-US" dirty="0" smtClean="0"/>
              <a:t>Deep Contrasts</a:t>
            </a:r>
            <a:endParaRPr lang="en-US" dirty="0"/>
          </a:p>
        </p:txBody>
      </p:sp>
      <p:pic>
        <p:nvPicPr>
          <p:cNvPr id="30722" name="Picture 2" descr="File:Caravaggio - Martirio di San Piet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1152524"/>
            <a:ext cx="44100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File:Aeneas' Flight from Troy by Federico Barocc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3401"/>
            <a:ext cx="9116541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J.S. Bach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60616"/>
            <a:ext cx="4111752" cy="4495800"/>
          </a:xfrm>
        </p:spPr>
        <p:txBody>
          <a:bodyPr/>
          <a:lstStyle/>
          <a:p>
            <a:r>
              <a:rPr lang="en-US" dirty="0" smtClean="0"/>
              <a:t>Dense, polyphonic</a:t>
            </a:r>
          </a:p>
          <a:p>
            <a:r>
              <a:rPr lang="en-US" dirty="0" smtClean="0"/>
              <a:t>Choral &amp; instrumental</a:t>
            </a:r>
            <a:endParaRPr lang="en-US" dirty="0"/>
          </a:p>
        </p:txBody>
      </p:sp>
      <p:pic>
        <p:nvPicPr>
          <p:cNvPr id="22530" name="Picture 2" descr="http://www.musicassociatesofamerica.com/news/images/bach_facsimilie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560" y="1066800"/>
            <a:ext cx="490444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Handel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8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2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planetware.com/i/map/E/the-spanish-colonial-empire-at-the-time-of-philip-ii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38" y="304800"/>
            <a:ext cx="9172038" cy="638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Spain’s “Golden 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Large overseas empire</a:t>
            </a:r>
          </a:p>
          <a:p>
            <a:pPr lvl="2"/>
            <a:r>
              <a:rPr lang="en-US" dirty="0" smtClean="0"/>
              <a:t>Gold &amp; Silver bring wealth and power</a:t>
            </a:r>
          </a:p>
          <a:p>
            <a:pPr lvl="1"/>
            <a:r>
              <a:rPr lang="en-US" dirty="0" smtClean="0"/>
              <a:t>Absolutist Monarch</a:t>
            </a:r>
          </a:p>
          <a:p>
            <a:pPr lvl="2"/>
            <a:r>
              <a:rPr lang="en-US" dirty="0" smtClean="0"/>
              <a:t>Permanent Bureaucracy</a:t>
            </a:r>
          </a:p>
          <a:p>
            <a:pPr lvl="2"/>
            <a:r>
              <a:rPr lang="en-US" dirty="0" smtClean="0"/>
              <a:t>Standing Army</a:t>
            </a:r>
          </a:p>
          <a:p>
            <a:pPr lvl="2"/>
            <a:r>
              <a:rPr lang="en-US" dirty="0" smtClean="0"/>
              <a:t>National Taxes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Escorial Palace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centrodeturismorural.com/wp-content/uploads/2011/03/El_esc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697" y="1371600"/>
            <a:ext cx="743430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atpm.com/12.12/europe/images/Library,%20El%20Escorial,%20S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Begin (Early 17</a:t>
            </a:r>
            <a:r>
              <a:rPr lang="en-US" baseline="30000" dirty="0" smtClean="0"/>
              <a:t>th</a:t>
            </a:r>
            <a:r>
              <a:rPr lang="en-US" dirty="0" smtClean="0"/>
              <a:t> Cen.)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Agricultural crisis and population decline</a:t>
            </a:r>
          </a:p>
          <a:p>
            <a:r>
              <a:rPr lang="en-US" dirty="0" smtClean="0"/>
              <a:t>Flow of Gold &amp; Silver slow after causing inflation</a:t>
            </a:r>
          </a:p>
          <a:p>
            <a:r>
              <a:rPr lang="en-US" dirty="0" smtClean="0"/>
              <a:t>Loss of Merchants &amp; artisans</a:t>
            </a:r>
          </a:p>
          <a:p>
            <a:pPr lvl="1"/>
            <a:r>
              <a:rPr lang="en-US" dirty="0" smtClean="0"/>
              <a:t>Philip III’s expulsion of </a:t>
            </a:r>
            <a:r>
              <a:rPr lang="en-US" dirty="0" err="1" smtClean="0"/>
              <a:t>Moriscos</a:t>
            </a:r>
            <a:endParaRPr lang="en-US" dirty="0" smtClean="0"/>
          </a:p>
          <a:p>
            <a:r>
              <a:rPr lang="en-US" dirty="0" smtClean="0"/>
              <a:t>Growth of local industries in colonies hurt Spanish business</a:t>
            </a:r>
          </a:p>
          <a:p>
            <a:r>
              <a:rPr lang="en-US" dirty="0" smtClean="0"/>
              <a:t>Massive deficit spending creates debt &amp; bankruptcy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Moneymaking is looked down upon</a:t>
            </a:r>
          </a:p>
          <a:p>
            <a:r>
              <a:rPr lang="en-US" dirty="0" smtClean="0"/>
              <a:t>Wars further economic decline</a:t>
            </a:r>
          </a:p>
          <a:p>
            <a:r>
              <a:rPr lang="en-US" dirty="0" smtClean="0"/>
              <a:t>Aristocrats staff royal councils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Don Quixote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Miguel de Cervantes</a:t>
            </a:r>
          </a:p>
          <a:p>
            <a:r>
              <a:rPr lang="en-US" dirty="0" smtClean="0"/>
              <a:t>Describes social decline in the Spanish Empire in the person of a deluded, fake, knight</a:t>
            </a:r>
            <a:endParaRPr lang="en-US" dirty="0"/>
          </a:p>
        </p:txBody>
      </p:sp>
      <p:pic>
        <p:nvPicPr>
          <p:cNvPr id="19458" name="Picture 2" descr="http://donquijote.cc/sitebuildercontent/sitebuilderpictures/DQWindm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99507"/>
            <a:ext cx="4429125" cy="375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1258</TotalTime>
  <Words>319</Words>
  <Application>Microsoft Office PowerPoint</Application>
  <PresentationFormat>On-screen Show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End of Louis XIV Notes</vt:lpstr>
      <vt:lpstr>Rise and Fall of Spain</vt:lpstr>
      <vt:lpstr>PowerPoint Presentation</vt:lpstr>
      <vt:lpstr>Spain’s “Golden Age”</vt:lpstr>
      <vt:lpstr>Escorial Palace</vt:lpstr>
      <vt:lpstr>PowerPoint Presentation</vt:lpstr>
      <vt:lpstr>Problems Begin (Early 17th Cen.)</vt:lpstr>
      <vt:lpstr>Further Decline</vt:lpstr>
      <vt:lpstr>Don Quixote</vt:lpstr>
      <vt:lpstr>The Art of Absolutism</vt:lpstr>
      <vt:lpstr>The Baroque Style</vt:lpstr>
      <vt:lpstr>The Ecstasy of St Teresa, Bernini</vt:lpstr>
      <vt:lpstr>Colonnade at St. Peters, Bernini</vt:lpstr>
      <vt:lpstr>St Peter’s High Altar, Bernini</vt:lpstr>
      <vt:lpstr>PowerPoint Presentation</vt:lpstr>
      <vt:lpstr>Palace of Versailles</vt:lpstr>
      <vt:lpstr>Schonnbrunn</vt:lpstr>
      <vt:lpstr>Peter’s Winter Palace</vt:lpstr>
      <vt:lpstr>Adoration by Peter Paul Rubens</vt:lpstr>
      <vt:lpstr>Crucifixion of St Peter, Caravaggio</vt:lpstr>
      <vt:lpstr>PowerPoint Presentation</vt:lpstr>
      <vt:lpstr>J.S. Bach</vt:lpstr>
      <vt:lpstr>George Handel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and Fall of Spain</dc:title>
  <dc:creator>R. Watson</dc:creator>
  <cp:lastModifiedBy>R. Watson</cp:lastModifiedBy>
  <cp:revision>4</cp:revision>
  <dcterms:created xsi:type="dcterms:W3CDTF">2010-10-18T13:37:22Z</dcterms:created>
  <dcterms:modified xsi:type="dcterms:W3CDTF">2012-10-12T21:12:14Z</dcterms:modified>
</cp:coreProperties>
</file>