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58" r:id="rId6"/>
    <p:sldId id="259" r:id="rId7"/>
    <p:sldId id="260" r:id="rId8"/>
    <p:sldId id="268" r:id="rId9"/>
    <p:sldId id="261" r:id="rId10"/>
    <p:sldId id="269" r:id="rId11"/>
    <p:sldId id="262" r:id="rId12"/>
    <p:sldId id="263" r:id="rId13"/>
    <p:sldId id="266" r:id="rId14"/>
    <p:sldId id="265" r:id="rId15"/>
    <p:sldId id="257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C1C3-A9F2-41F2-A3F2-A0D82CF9DFD8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E7C4-016C-4CC2-9810-540C2FC2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2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E7C4-016C-4CC2-9810-540C2FC2D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8CB9A2-6A76-4396-858E-C4FB7FBAD0C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9EA35E-3B8D-43B6-8913-F25319C5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219200"/>
          </a:xfrm>
        </p:spPr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ericagallery_series2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175657"/>
            <a:ext cx="6629400" cy="568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uropean-colonialism-in-the-middle-e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8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 angry over having no say in treaty &amp; harsh terms</a:t>
            </a:r>
          </a:p>
          <a:p>
            <a:r>
              <a:rPr lang="en-US" dirty="0" smtClean="0"/>
              <a:t>US afraid of joining League of Nations, signs different treaty</a:t>
            </a:r>
          </a:p>
          <a:p>
            <a:r>
              <a:rPr lang="en-US" dirty="0" smtClean="0"/>
              <a:t>Middle East angry over not getting independence</a:t>
            </a:r>
          </a:p>
          <a:p>
            <a:r>
              <a:rPr lang="en-US" dirty="0" smtClean="0"/>
              <a:t>Russia not invited, a former Ally, loses more land than Germany </a:t>
            </a:r>
          </a:p>
          <a:p>
            <a:r>
              <a:rPr lang="en-US" dirty="0" smtClean="0"/>
              <a:t>Japan &amp; Italy don’t get all the land they want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bitterness &amp; anger </a:t>
            </a:r>
          </a:p>
          <a:p>
            <a:r>
              <a:rPr lang="en-US" dirty="0" smtClean="0"/>
              <a:t>Leads to many future conflicts</a:t>
            </a:r>
          </a:p>
          <a:p>
            <a:pPr lvl="1"/>
            <a:r>
              <a:rPr lang="en-US" dirty="0" smtClean="0"/>
              <a:t>WWII</a:t>
            </a:r>
          </a:p>
          <a:p>
            <a:pPr lvl="1"/>
            <a:r>
              <a:rPr lang="en-US" dirty="0" smtClean="0"/>
              <a:t>Cold War</a:t>
            </a:r>
          </a:p>
          <a:p>
            <a:pPr lvl="1"/>
            <a:r>
              <a:rPr lang="en-US" dirty="0" smtClean="0"/>
              <a:t>Middle East Troubles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Treaty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_images_articles_2007_feb_pop_mask_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914400"/>
            <a:ext cx="8999415" cy="554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ired.com/images_blogs/photos/uncategorized/mask_pai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87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&amp; Mental Wounds</a:t>
            </a:r>
          </a:p>
          <a:p>
            <a:r>
              <a:rPr lang="en-US" dirty="0" smtClean="0"/>
              <a:t>Disillusionment (feeling of distrust)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iso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534400" cy="61124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1917/1918</a:t>
            </a:r>
          </a:p>
          <a:p>
            <a:r>
              <a:rPr lang="en-US" dirty="0" smtClean="0"/>
              <a:t>Kills 30 Million worldwide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Flu</a:t>
            </a:r>
            <a:endParaRPr lang="en-US" dirty="0"/>
          </a:p>
        </p:txBody>
      </p:sp>
      <p:pic>
        <p:nvPicPr>
          <p:cNvPr id="1026" name="Picture 2" descr="http://www.chicagonow.com/blogs/straight_to_lapointe/10_06_06_stanley_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113" y="1295401"/>
            <a:ext cx="3781888" cy="5562600"/>
          </a:xfrm>
          <a:prstGeom prst="rect">
            <a:avLst/>
          </a:prstGeom>
          <a:noFill/>
        </p:spPr>
      </p:pic>
      <p:pic>
        <p:nvPicPr>
          <p:cNvPr id="1028" name="Picture 4" descr="http://cache4.asset-cache.net/xc/77038509.jpg?v=1&amp;c=IWSAsset&amp;k=2&amp;d=77BFBA49EF87892140FEB0FF7845C57D5755E9C975A55DD13558D9C6FAA817E63D48C4911A1C4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89068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German </a:t>
            </a:r>
            <a:r>
              <a:rPr lang="en-US" dirty="0" smtClean="0"/>
              <a:t>advance </a:t>
            </a:r>
            <a:r>
              <a:rPr lang="en-US" dirty="0" smtClean="0"/>
              <a:t>stopped </a:t>
            </a:r>
            <a:r>
              <a:rPr lang="en-US" dirty="0" smtClean="0"/>
              <a:t>at the Marne</a:t>
            </a:r>
          </a:p>
          <a:p>
            <a:r>
              <a:rPr lang="en-US" dirty="0" smtClean="0"/>
              <a:t>Allies counter attack</a:t>
            </a:r>
          </a:p>
          <a:p>
            <a:pPr lvl="1"/>
            <a:r>
              <a:rPr lang="en-US" dirty="0" smtClean="0"/>
              <a:t>Helped by fresh American </a:t>
            </a:r>
            <a:r>
              <a:rPr lang="en-US" dirty="0" smtClean="0"/>
              <a:t>troops</a:t>
            </a:r>
          </a:p>
          <a:p>
            <a:r>
              <a:rPr lang="en-US" dirty="0" smtClean="0"/>
              <a:t>Bulgaria &amp; Ottomans surrender</a:t>
            </a:r>
          </a:p>
          <a:p>
            <a:r>
              <a:rPr lang="en-US" dirty="0" smtClean="0"/>
              <a:t>Austria-Hungary losing, breaking up</a:t>
            </a:r>
            <a:endParaRPr lang="en-US" dirty="0" smtClean="0"/>
          </a:p>
          <a:p>
            <a:r>
              <a:rPr lang="en-US" dirty="0" smtClean="0"/>
              <a:t>Mutiny in the field, riots in Berlin</a:t>
            </a:r>
          </a:p>
          <a:p>
            <a:pPr lvl="1"/>
            <a:r>
              <a:rPr lang="en-US" dirty="0" smtClean="0"/>
              <a:t>Republic declared</a:t>
            </a:r>
          </a:p>
          <a:p>
            <a:pPr lvl="1"/>
            <a:r>
              <a:rPr lang="en-US" dirty="0" smtClean="0"/>
              <a:t>Kaiser Wilhelm II abdicates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4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Armistice </a:t>
            </a:r>
            <a:r>
              <a:rPr lang="en-US" dirty="0" smtClean="0"/>
              <a:t>(Ceasefire)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6"/>
            <a:ext cx="8229600" cy="3949891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11AM on November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1918</a:t>
            </a:r>
            <a:endParaRPr lang="en-US" dirty="0"/>
          </a:p>
        </p:txBody>
      </p:sp>
      <p:pic>
        <p:nvPicPr>
          <p:cNvPr id="4" name="Picture 3" descr="1024_Armistice_11111918.jpg"/>
          <p:cNvPicPr>
            <a:picLocks noChangeAspect="1"/>
          </p:cNvPicPr>
          <p:nvPr/>
        </p:nvPicPr>
        <p:blipFill>
          <a:blip r:embed="rId3" cstate="print"/>
          <a:srcRect r="401" b="48889"/>
          <a:stretch>
            <a:fillRect/>
          </a:stretch>
        </p:blipFill>
        <p:spPr>
          <a:xfrm>
            <a:off x="1066800" y="1920628"/>
            <a:ext cx="7543800" cy="49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8.5 million military dead</a:t>
            </a:r>
          </a:p>
          <a:p>
            <a:r>
              <a:rPr lang="en-US" dirty="0" smtClean="0"/>
              <a:t>21 million wounded</a:t>
            </a:r>
          </a:p>
          <a:p>
            <a:r>
              <a:rPr lang="en-US" dirty="0" smtClean="0"/>
              <a:t>$338 </a:t>
            </a:r>
            <a:r>
              <a:rPr lang="en-US" dirty="0" smtClean="0"/>
              <a:t>Billion spent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to decide peace terms that end WWI</a:t>
            </a:r>
          </a:p>
          <a:p>
            <a:r>
              <a:rPr lang="en-US" dirty="0" smtClean="0"/>
              <a:t>32 countries attend, dominated by “Big 4”</a:t>
            </a:r>
          </a:p>
          <a:p>
            <a:pPr lvl="1"/>
            <a:r>
              <a:rPr lang="en-US" dirty="0" smtClean="0"/>
              <a:t>US (Wilson)</a:t>
            </a:r>
          </a:p>
          <a:p>
            <a:pPr lvl="1"/>
            <a:r>
              <a:rPr lang="en-US" dirty="0" smtClean="0"/>
              <a:t>France (Clemenceau)</a:t>
            </a:r>
          </a:p>
          <a:p>
            <a:pPr lvl="1"/>
            <a:r>
              <a:rPr lang="en-US" dirty="0" smtClean="0"/>
              <a:t>Britain (Lloyd George)</a:t>
            </a:r>
          </a:p>
          <a:p>
            <a:pPr lvl="1"/>
            <a:r>
              <a:rPr lang="en-US" dirty="0" smtClean="0"/>
              <a:t>Italy (Orlando)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pic>
        <p:nvPicPr>
          <p:cNvPr id="4" name="Picture 3" descr="versa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535" y="3390900"/>
            <a:ext cx="472046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principles to create a lasting peace</a:t>
            </a:r>
          </a:p>
          <a:p>
            <a:pPr lvl="1"/>
            <a:r>
              <a:rPr lang="en-US" dirty="0" smtClean="0"/>
              <a:t>End secret treaties</a:t>
            </a:r>
          </a:p>
          <a:p>
            <a:pPr lvl="1"/>
            <a:r>
              <a:rPr lang="en-US" dirty="0" smtClean="0"/>
              <a:t>Free seas and trade</a:t>
            </a:r>
          </a:p>
          <a:p>
            <a:pPr lvl="1"/>
            <a:r>
              <a:rPr lang="en-US" dirty="0" smtClean="0"/>
              <a:t>Reduced militaries</a:t>
            </a:r>
          </a:p>
          <a:p>
            <a:pPr lvl="1"/>
            <a:r>
              <a:rPr lang="en-US" dirty="0" smtClean="0"/>
              <a:t>“Self-determination” for former colonies</a:t>
            </a:r>
          </a:p>
          <a:p>
            <a:pPr lvl="2"/>
            <a:r>
              <a:rPr lang="en-US" dirty="0" smtClean="0"/>
              <a:t>Allow people to decide their own </a:t>
            </a:r>
            <a:r>
              <a:rPr lang="en-US" dirty="0" err="1" smtClean="0"/>
              <a:t>gov.’s</a:t>
            </a:r>
            <a:endParaRPr lang="en-US" dirty="0" smtClean="0"/>
          </a:p>
          <a:p>
            <a:pPr lvl="1"/>
            <a:r>
              <a:rPr lang="en-US" dirty="0" smtClean="0"/>
              <a:t>Creation of “League of Nations”</a:t>
            </a:r>
          </a:p>
          <a:p>
            <a:pPr lvl="2"/>
            <a:r>
              <a:rPr lang="en-US" dirty="0" smtClean="0"/>
              <a:t>Group of all nations to promote peace through diplomacy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14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Treaty that ends war with Germany</a:t>
            </a:r>
          </a:p>
          <a:p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Article 231: War Guilt clause (Ger. Accepts blame for </a:t>
            </a:r>
            <a:r>
              <a:rPr lang="en-US" dirty="0" smtClean="0"/>
              <a:t>war)</a:t>
            </a:r>
            <a:endParaRPr lang="en-US" dirty="0" smtClean="0"/>
          </a:p>
          <a:p>
            <a:pPr lvl="1"/>
            <a:r>
              <a:rPr lang="en-US" dirty="0" smtClean="0"/>
              <a:t>Ger. Must pay reparations (pay for the whole war)</a:t>
            </a:r>
          </a:p>
          <a:p>
            <a:pPr lvl="1"/>
            <a:r>
              <a:rPr lang="en-US" dirty="0" smtClean="0"/>
              <a:t>League of Nations created</a:t>
            </a:r>
          </a:p>
          <a:p>
            <a:pPr lvl="1"/>
            <a:r>
              <a:rPr lang="en-US" dirty="0" smtClean="0"/>
              <a:t>German military limited</a:t>
            </a:r>
          </a:p>
          <a:p>
            <a:pPr lvl="1"/>
            <a:r>
              <a:rPr lang="en-US" dirty="0" smtClean="0"/>
              <a:t>Demilitarized </a:t>
            </a:r>
            <a:r>
              <a:rPr lang="en-US" dirty="0" smtClean="0"/>
              <a:t>Rhineland</a:t>
            </a:r>
          </a:p>
          <a:p>
            <a:pPr lvl="1"/>
            <a:r>
              <a:rPr lang="en-US" dirty="0" smtClean="0"/>
              <a:t>Alsace &amp; Lorraine returned to France</a:t>
            </a:r>
            <a:endParaRPr lang="en-US" dirty="0" smtClean="0"/>
          </a:p>
          <a:p>
            <a:pPr lvl="1"/>
            <a:r>
              <a:rPr lang="en-US" dirty="0" smtClean="0"/>
              <a:t>French get Saar coal mines for 15 years</a:t>
            </a:r>
          </a:p>
          <a:p>
            <a:pPr lvl="1"/>
            <a:r>
              <a:rPr lang="en-US" dirty="0" smtClean="0"/>
              <a:t>Ger. colonies become League “Mandates”</a:t>
            </a:r>
          </a:p>
          <a:p>
            <a:pPr lvl="2"/>
            <a:r>
              <a:rPr lang="en-US" dirty="0" smtClean="0"/>
              <a:t>Areas ruled by Allies until ready for Independence</a:t>
            </a:r>
          </a:p>
          <a:p>
            <a:r>
              <a:rPr lang="en-US" dirty="0" smtClean="0"/>
              <a:t>US never agrees, signs different treaty</a:t>
            </a:r>
          </a:p>
          <a:p>
            <a:pPr lvl="1"/>
            <a:r>
              <a:rPr lang="en-US" dirty="0" smtClean="0"/>
              <a:t>Congress afraid of joining League of Nations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 1919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East Prussia separated by </a:t>
            </a:r>
            <a:r>
              <a:rPr lang="en-US" dirty="0" smtClean="0"/>
              <a:t>“Polish Corridor”</a:t>
            </a:r>
            <a:endParaRPr lang="en-US" dirty="0" smtClean="0"/>
          </a:p>
          <a:p>
            <a:r>
              <a:rPr lang="en-US" dirty="0" smtClean="0"/>
              <a:t>New nations created out of lost Russian lands</a:t>
            </a:r>
          </a:p>
          <a:p>
            <a:pPr lvl="1"/>
            <a:r>
              <a:rPr lang="en-US" dirty="0" smtClean="0"/>
              <a:t>Finland, Estonia, Latvia, Lithuania, Poland</a:t>
            </a:r>
          </a:p>
          <a:p>
            <a:r>
              <a:rPr lang="en-US" dirty="0" smtClean="0"/>
              <a:t>Austro-Hungarian empire broken up:</a:t>
            </a:r>
          </a:p>
          <a:p>
            <a:pPr lvl="1"/>
            <a:r>
              <a:rPr lang="en-US" dirty="0" smtClean="0"/>
              <a:t>Austria, Hungary, Czechoslovakia, Yugoslavia, part of Poland</a:t>
            </a:r>
          </a:p>
          <a:p>
            <a:r>
              <a:rPr lang="en-US" dirty="0" smtClean="0"/>
              <a:t>Former Arab lands of Ottoman Empire divided between France and Britain</a:t>
            </a:r>
          </a:p>
          <a:p>
            <a:pPr lvl="1"/>
            <a:r>
              <a:rPr lang="en-US" dirty="0" smtClean="0"/>
              <a:t>Turkey becomes secular, modern state under </a:t>
            </a:r>
            <a:r>
              <a:rPr lang="en-US" dirty="0" err="1" smtClean="0"/>
              <a:t>Kemel</a:t>
            </a:r>
            <a:r>
              <a:rPr lang="en-US" dirty="0" smtClean="0"/>
              <a:t> Ataturk</a:t>
            </a:r>
          </a:p>
          <a:p>
            <a:pPr lvl="1"/>
            <a:r>
              <a:rPr lang="en-US" dirty="0" smtClean="0"/>
              <a:t>Arab lands divided by unnatural, artificial boundaries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Decisions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AfterWWI.jpg"/>
          <p:cNvPicPr>
            <a:picLocks noChangeAspect="1"/>
          </p:cNvPicPr>
          <p:nvPr/>
        </p:nvPicPr>
        <p:blipFill>
          <a:blip r:embed="rId2" cstate="print"/>
          <a:srcRect l="4098" t="2363" r="7377" b="23913"/>
          <a:stretch>
            <a:fillRect/>
          </a:stretch>
        </p:blipFill>
        <p:spPr>
          <a:xfrm>
            <a:off x="3429000" y="-21166"/>
            <a:ext cx="5714999" cy="68791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1058</TotalTime>
  <Words>418</Words>
  <Application>Microsoft Office PowerPoint</Application>
  <PresentationFormat>On-screen Show (4:3)</PresentationFormat>
  <Paragraphs>82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Treaty of Versailles</vt:lpstr>
      <vt:lpstr>The End of the War</vt:lpstr>
      <vt:lpstr>Armistice (Ceasefire)</vt:lpstr>
      <vt:lpstr>Results</vt:lpstr>
      <vt:lpstr>Paris Peace Conference</vt:lpstr>
      <vt:lpstr>The 14 Points</vt:lpstr>
      <vt:lpstr>Treaty of Versailles 1919</vt:lpstr>
      <vt:lpstr>Territorial Decisions</vt:lpstr>
      <vt:lpstr>PowerPoint Presentation</vt:lpstr>
      <vt:lpstr>PowerPoint Presentation</vt:lpstr>
      <vt:lpstr>Reaction</vt:lpstr>
      <vt:lpstr>Effects of Treaty</vt:lpstr>
      <vt:lpstr>PowerPoint Presentation</vt:lpstr>
      <vt:lpstr>PowerPoint Presentation</vt:lpstr>
      <vt:lpstr>Effects of the War</vt:lpstr>
      <vt:lpstr>PowerPoint Presentation</vt:lpstr>
      <vt:lpstr>The Spanish Flu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 Watson</dc:creator>
  <cp:lastModifiedBy>ROBERT WATSON</cp:lastModifiedBy>
  <cp:revision>29</cp:revision>
  <dcterms:created xsi:type="dcterms:W3CDTF">2010-01-15T04:49:00Z</dcterms:created>
  <dcterms:modified xsi:type="dcterms:W3CDTF">2012-03-08T22:07:48Z</dcterms:modified>
</cp:coreProperties>
</file>